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F9C9"/>
    <a:srgbClr val="D9E0FD"/>
    <a:srgbClr val="FBF4BD"/>
    <a:srgbClr val="FDBBE1"/>
    <a:srgbClr val="FDD3F1"/>
    <a:srgbClr val="FBE0BD"/>
    <a:srgbClr val="F6BCFC"/>
    <a:srgbClr val="F7A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3729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2494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01444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2874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42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0483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1385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44049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14207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6096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2976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FF8086E-AB82-478B-BCC8-C12BB8FE9000}" type="datetimeFigureOut">
              <a:rPr lang="ro-RO" smtClean="0"/>
              <a:t>09.01.2023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494DF15-C7A3-49D0-B686-FDBB5346754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2916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6" r:id="rId1"/>
    <p:sldLayoutId id="2147484207" r:id="rId2"/>
    <p:sldLayoutId id="2147484208" r:id="rId3"/>
    <p:sldLayoutId id="2147484209" r:id="rId4"/>
    <p:sldLayoutId id="2147484210" r:id="rId5"/>
    <p:sldLayoutId id="2147484211" r:id="rId6"/>
    <p:sldLayoutId id="2147484212" r:id="rId7"/>
    <p:sldLayoutId id="2147484213" r:id="rId8"/>
    <p:sldLayoutId id="2147484214" r:id="rId9"/>
    <p:sldLayoutId id="2147484215" r:id="rId10"/>
    <p:sldLayoutId id="21474842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1C82558-CB7C-2460-A7A0-120D1DDA6E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1809" y="1805324"/>
            <a:ext cx="9966960" cy="2926080"/>
          </a:xfrm>
        </p:spPr>
        <p:txBody>
          <a:bodyPr>
            <a:normAutofit fontScale="90000"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Protecția copilului cu părinți plecați la muncă în străinătate</a:t>
            </a:r>
            <a:b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o-RO" dirty="0"/>
          </a:p>
        </p:txBody>
      </p:sp>
      <p:pic>
        <p:nvPicPr>
          <p:cNvPr id="5" name="Picture 2" descr="Protecţia copilului cu părinţi plecaţi la muncă în străinătate - Viaţa  Liberă Galaţi">
            <a:extLst>
              <a:ext uri="{FF2B5EF4-FFF2-40B4-BE49-F238E27FC236}">
                <a16:creationId xmlns:a16="http://schemas.microsoft.com/office/drawing/2014/main" id="{49DC4FB0-B4C1-501E-52B0-16859EEE8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317" y="3794661"/>
            <a:ext cx="1707471" cy="1285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setăText 3">
            <a:extLst>
              <a:ext uri="{FF2B5EF4-FFF2-40B4-BE49-F238E27FC236}">
                <a16:creationId xmlns:a16="http://schemas.microsoft.com/office/drawing/2014/main" id="{90BA2429-75CA-7F3E-11B5-BC5174E9A79A}"/>
              </a:ext>
            </a:extLst>
          </p:cNvPr>
          <p:cNvSpPr txBox="1"/>
          <p:nvPr/>
        </p:nvSpPr>
        <p:spPr>
          <a:xfrm>
            <a:off x="2015231" y="1159089"/>
            <a:ext cx="87001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dirty="0"/>
              <a:t> 	 	 </a:t>
            </a:r>
          </a:p>
          <a:p>
            <a:pPr algn="ctr"/>
            <a:r>
              <a:rPr lang="ro-RO" sz="1000" dirty="0">
                <a:latin typeface="Arial" panose="020B0604020202020204" pitchFamily="34" charset="0"/>
                <a:cs typeface="Arial" panose="020B0604020202020204" pitchFamily="34" charset="0"/>
              </a:rPr>
              <a:t>ACASĂ - Alături de Copii prin Acțiuni de Sprijin Avansat!</a:t>
            </a:r>
          </a:p>
          <a:p>
            <a:pPr algn="ctr"/>
            <a:r>
              <a:rPr lang="ro-RO" sz="1000" dirty="0">
                <a:latin typeface="Arial" panose="020B0604020202020204" pitchFamily="34" charset="0"/>
                <a:cs typeface="Arial" panose="020B0604020202020204" pitchFamily="34" charset="0"/>
              </a:rPr>
              <a:t>POCU/784/6/24/ 139521</a:t>
            </a:r>
          </a:p>
          <a:p>
            <a:pPr algn="ctr"/>
            <a:r>
              <a:rPr lang="ro-RO" sz="1000" dirty="0">
                <a:latin typeface="Arial" panose="020B0604020202020204" pitchFamily="34" charset="0"/>
                <a:cs typeface="Arial" panose="020B0604020202020204" pitchFamily="34" charset="0"/>
              </a:rPr>
              <a:t>Proiect cofinanțat din Fondul Social European prin Programul Operațional Capital Uman 2014-2020</a:t>
            </a:r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BC569643-A364-B109-F991-FCE744A858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7966" y="245066"/>
            <a:ext cx="1377815" cy="1097375"/>
          </a:xfrm>
          <a:prstGeom prst="rect">
            <a:avLst/>
          </a:prstGeom>
        </p:spPr>
      </p:pic>
      <p:pic>
        <p:nvPicPr>
          <p:cNvPr id="7" name="Imagine 6">
            <a:extLst>
              <a:ext uri="{FF2B5EF4-FFF2-40B4-BE49-F238E27FC236}">
                <a16:creationId xmlns:a16="http://schemas.microsoft.com/office/drawing/2014/main" id="{66C47CA2-B19E-959F-800D-19A79426E1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3997" y="245066"/>
            <a:ext cx="1194920" cy="1097375"/>
          </a:xfrm>
          <a:prstGeom prst="rect">
            <a:avLst/>
          </a:prstGeom>
        </p:spPr>
      </p:pic>
      <p:pic>
        <p:nvPicPr>
          <p:cNvPr id="8" name="Imagine 7">
            <a:extLst>
              <a:ext uri="{FF2B5EF4-FFF2-40B4-BE49-F238E27FC236}">
                <a16:creationId xmlns:a16="http://schemas.microsoft.com/office/drawing/2014/main" id="{449FE927-CB79-E50F-8105-6B64863A95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9875" y="260238"/>
            <a:ext cx="1097375" cy="1097375"/>
          </a:xfrm>
          <a:prstGeom prst="rect">
            <a:avLst/>
          </a:prstGeom>
        </p:spPr>
      </p:pic>
      <p:pic>
        <p:nvPicPr>
          <p:cNvPr id="9" name="Imagine 8">
            <a:extLst>
              <a:ext uri="{FF2B5EF4-FFF2-40B4-BE49-F238E27FC236}">
                <a16:creationId xmlns:a16="http://schemas.microsoft.com/office/drawing/2014/main" id="{9E1C67DC-DA8F-F1B0-6C0F-2558CD3727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4413" y="5598508"/>
            <a:ext cx="5730737" cy="10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281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6B71D7D-34D0-13C2-F7EA-FF3A70089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563" y="836884"/>
            <a:ext cx="10138022" cy="1204980"/>
          </a:xfrm>
        </p:spPr>
        <p:txBody>
          <a:bodyPr>
            <a:normAutofit fontScale="9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Legea nr. 272 </a:t>
            </a:r>
            <a:r>
              <a:rPr lang="ro-RO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din 21 iunie 2004 privind </a:t>
            </a:r>
            <a:r>
              <a:rPr lang="ro-RO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protecţia</a:t>
            </a:r>
            <a:r>
              <a:rPr lang="ro-RO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promovarea drepturilor copilului, republicată, reglementează în </a:t>
            </a:r>
            <a:r>
              <a:rPr lang="ro-RO" sz="18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secţiunea</a:t>
            </a:r>
            <a:r>
              <a:rPr lang="ro-RO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4-a ”</a:t>
            </a:r>
            <a:r>
              <a:rPr lang="ro-RO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Protecţia</a:t>
            </a:r>
            <a:r>
              <a:rPr lang="ro-RO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copilului cu </a:t>
            </a:r>
            <a:r>
              <a:rPr lang="ro-RO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părinţi</a:t>
            </a:r>
            <a:r>
              <a:rPr lang="ro-RO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8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plecaţi</a:t>
            </a:r>
            <a:r>
              <a:rPr lang="ro-RO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muncă în străinătate”</a:t>
            </a:r>
            <a:b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o-RO" dirty="0"/>
          </a:p>
        </p:txBody>
      </p:sp>
      <p:sp>
        <p:nvSpPr>
          <p:cNvPr id="4" name="Dreptunghi: colțuri rotunjite 3">
            <a:extLst>
              <a:ext uri="{FF2B5EF4-FFF2-40B4-BE49-F238E27FC236}">
                <a16:creationId xmlns:a16="http://schemas.microsoft.com/office/drawing/2014/main" id="{5948048E-9285-84CF-F248-6081C85835EC}"/>
              </a:ext>
            </a:extLst>
          </p:cNvPr>
          <p:cNvSpPr/>
          <p:nvPr/>
        </p:nvSpPr>
        <p:spPr>
          <a:xfrm>
            <a:off x="656947" y="1766656"/>
            <a:ext cx="10916435" cy="405709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ro-RO" dirty="0"/>
          </a:p>
          <a:p>
            <a:r>
              <a:rPr lang="ro-RO" b="1" dirty="0">
                <a:solidFill>
                  <a:schemeClr val="tx1"/>
                </a:solidFill>
              </a:rPr>
              <a:t>Părintele care exercită singur autoritatea părintească sau la care </a:t>
            </a:r>
            <a:r>
              <a:rPr lang="ro-RO" b="1" dirty="0" err="1">
                <a:solidFill>
                  <a:schemeClr val="tx1"/>
                </a:solidFill>
              </a:rPr>
              <a:t>locuieşte</a:t>
            </a:r>
            <a:r>
              <a:rPr lang="ro-RO" b="1" dirty="0">
                <a:solidFill>
                  <a:schemeClr val="tx1"/>
                </a:solidFill>
              </a:rPr>
              <a:t> copilul, care urmează să plece la muncă în străinătate, are </a:t>
            </a:r>
            <a:r>
              <a:rPr lang="ro-RO" b="1" dirty="0" err="1">
                <a:solidFill>
                  <a:schemeClr val="tx1"/>
                </a:solidFill>
              </a:rPr>
              <a:t>obligaţia</a:t>
            </a:r>
            <a:r>
              <a:rPr lang="ro-RO" b="1" dirty="0">
                <a:solidFill>
                  <a:schemeClr val="tx1"/>
                </a:solidFill>
              </a:rPr>
              <a:t>:</a:t>
            </a:r>
            <a:endParaRPr lang="en-US" b="1" dirty="0">
              <a:solidFill>
                <a:schemeClr val="tx1"/>
              </a:solidFill>
            </a:endParaRPr>
          </a:p>
          <a:p>
            <a:endParaRPr lang="ro-RO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>
                <a:solidFill>
                  <a:schemeClr val="tx1"/>
                </a:solidFill>
              </a:rPr>
              <a:t>de a notifica această </a:t>
            </a:r>
            <a:r>
              <a:rPr lang="ro-RO" dirty="0" err="1">
                <a:solidFill>
                  <a:schemeClr val="tx1"/>
                </a:solidFill>
              </a:rPr>
              <a:t>intenţie</a:t>
            </a:r>
            <a:r>
              <a:rPr lang="ro-RO" dirty="0">
                <a:solidFill>
                  <a:schemeClr val="tx1"/>
                </a:solidFill>
              </a:rPr>
              <a:t> serviciului public de </a:t>
            </a:r>
            <a:r>
              <a:rPr lang="ro-RO" dirty="0" err="1">
                <a:solidFill>
                  <a:schemeClr val="tx1"/>
                </a:solidFill>
              </a:rPr>
              <a:t>asistenţă</a:t>
            </a:r>
            <a:r>
              <a:rPr lang="ro-RO" dirty="0">
                <a:solidFill>
                  <a:schemeClr val="tx1"/>
                </a:solidFill>
              </a:rPr>
              <a:t> socială de la domiciliu, cu </a:t>
            </a:r>
            <a:r>
              <a:rPr lang="ro-RO" b="1" dirty="0">
                <a:solidFill>
                  <a:schemeClr val="tx1"/>
                </a:solidFill>
              </a:rPr>
              <a:t>minimum 40 de zile</a:t>
            </a:r>
            <a:r>
              <a:rPr lang="ro-RO" dirty="0">
                <a:solidFill>
                  <a:schemeClr val="tx1"/>
                </a:solidFill>
              </a:rPr>
              <a:t> înainte de a părăsi </a:t>
            </a:r>
            <a:r>
              <a:rPr lang="ro-RO" dirty="0" err="1">
                <a:solidFill>
                  <a:schemeClr val="tx1"/>
                </a:solidFill>
              </a:rPr>
              <a:t>ţara</a:t>
            </a:r>
            <a:r>
              <a:rPr lang="ro-RO" dirty="0">
                <a:solidFill>
                  <a:schemeClr val="tx1"/>
                </a:solidFill>
              </a:rPr>
              <a:t>. Notificarea va </a:t>
            </a:r>
            <a:r>
              <a:rPr lang="ro-RO" dirty="0" err="1">
                <a:solidFill>
                  <a:schemeClr val="tx1"/>
                </a:solidFill>
              </a:rPr>
              <a:t>conţine</a:t>
            </a:r>
            <a:r>
              <a:rPr lang="ro-RO" dirty="0">
                <a:solidFill>
                  <a:schemeClr val="tx1"/>
                </a:solidFill>
              </a:rPr>
              <a:t>, în mod obligatoriu, desemnarea persoanei care se ocupă de </a:t>
            </a:r>
            <a:r>
              <a:rPr lang="ro-RO" dirty="0" err="1">
                <a:solidFill>
                  <a:schemeClr val="tx1"/>
                </a:solidFill>
              </a:rPr>
              <a:t>întreţinerea</a:t>
            </a:r>
            <a:r>
              <a:rPr lang="ro-RO" dirty="0">
                <a:solidFill>
                  <a:schemeClr val="tx1"/>
                </a:solidFill>
              </a:rPr>
              <a:t> copilului pe perioada </a:t>
            </a:r>
            <a:r>
              <a:rPr lang="ro-RO" dirty="0" err="1">
                <a:solidFill>
                  <a:schemeClr val="tx1"/>
                </a:solidFill>
              </a:rPr>
              <a:t>absenţei</a:t>
            </a:r>
            <a:r>
              <a:rPr lang="ro-RO" dirty="0">
                <a:solidFill>
                  <a:schemeClr val="tx1"/>
                </a:solidFill>
              </a:rPr>
              <a:t> </a:t>
            </a:r>
            <a:r>
              <a:rPr lang="ro-RO" dirty="0" err="1">
                <a:solidFill>
                  <a:schemeClr val="tx1"/>
                </a:solidFill>
              </a:rPr>
              <a:t>părinţilor</a:t>
            </a:r>
            <a:r>
              <a:rPr lang="ro-RO" dirty="0">
                <a:solidFill>
                  <a:schemeClr val="tx1"/>
                </a:solidFill>
              </a:rPr>
              <a:t> sau tutorelui, după ca</a:t>
            </a:r>
            <a:r>
              <a:rPr lang="en-US" dirty="0">
                <a:solidFill>
                  <a:schemeClr val="tx1"/>
                </a:solidFill>
              </a:rPr>
              <a:t>z</a:t>
            </a:r>
            <a:endParaRPr lang="ro-RO" dirty="0">
              <a:solidFill>
                <a:schemeClr val="tx1"/>
              </a:solidFill>
            </a:endParaRPr>
          </a:p>
          <a:p>
            <a:r>
              <a:rPr lang="ro-RO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>
                <a:solidFill>
                  <a:schemeClr val="tx1"/>
                </a:solidFill>
              </a:rPr>
              <a:t>de a transmite de îndată serviciului public de </a:t>
            </a:r>
            <a:r>
              <a:rPr lang="ro-RO" dirty="0" err="1">
                <a:solidFill>
                  <a:schemeClr val="tx1"/>
                </a:solidFill>
              </a:rPr>
              <a:t>asistenţă</a:t>
            </a:r>
            <a:r>
              <a:rPr lang="ro-RO" dirty="0">
                <a:solidFill>
                  <a:schemeClr val="tx1"/>
                </a:solidFill>
              </a:rPr>
              <a:t> socială din raza de domiciliu notificarea cu privire la desemnarea persoanei care se ocupă de </a:t>
            </a:r>
            <a:r>
              <a:rPr lang="ro-RO" dirty="0" err="1">
                <a:solidFill>
                  <a:schemeClr val="tx1"/>
                </a:solidFill>
              </a:rPr>
              <a:t>întreţinerea</a:t>
            </a:r>
            <a:r>
              <a:rPr lang="ro-RO" dirty="0">
                <a:solidFill>
                  <a:schemeClr val="tx1"/>
                </a:solidFill>
              </a:rPr>
              <a:t> copilului pe perioada </a:t>
            </a:r>
            <a:r>
              <a:rPr lang="ro-RO" dirty="0" err="1">
                <a:solidFill>
                  <a:schemeClr val="tx1"/>
                </a:solidFill>
              </a:rPr>
              <a:t>absenţei</a:t>
            </a:r>
            <a:r>
              <a:rPr lang="ro-RO" dirty="0">
                <a:solidFill>
                  <a:schemeClr val="tx1"/>
                </a:solidFill>
              </a:rPr>
              <a:t> sale. Confirmarea persoanei în </a:t>
            </a:r>
            <a:r>
              <a:rPr lang="ro-RO" dirty="0" err="1">
                <a:solidFill>
                  <a:schemeClr val="tx1"/>
                </a:solidFill>
              </a:rPr>
              <a:t>întreţinerea</a:t>
            </a:r>
            <a:r>
              <a:rPr lang="ro-RO" dirty="0">
                <a:solidFill>
                  <a:schemeClr val="tx1"/>
                </a:solidFill>
              </a:rPr>
              <a:t> căreia va rămâne copilul se efectuează de către </a:t>
            </a:r>
            <a:r>
              <a:rPr lang="ro-RO" dirty="0" err="1">
                <a:solidFill>
                  <a:schemeClr val="tx1"/>
                </a:solidFill>
              </a:rPr>
              <a:t>instanţa</a:t>
            </a:r>
            <a:r>
              <a:rPr lang="ro-RO" dirty="0">
                <a:solidFill>
                  <a:schemeClr val="tx1"/>
                </a:solidFill>
              </a:rPr>
              <a:t> de tutelă, în conformitate cu prevederile prezentei legi. </a:t>
            </a:r>
            <a:r>
              <a:rPr lang="ro-RO" dirty="0" err="1">
                <a:solidFill>
                  <a:schemeClr val="tx1"/>
                </a:solidFill>
              </a:rPr>
              <a:t>Dispoziţiile</a:t>
            </a:r>
            <a:r>
              <a:rPr lang="ro-RO" dirty="0">
                <a:solidFill>
                  <a:schemeClr val="tx1"/>
                </a:solidFill>
              </a:rPr>
              <a:t> sunt aplicabile </a:t>
            </a:r>
            <a:r>
              <a:rPr lang="ro-RO" dirty="0" err="1">
                <a:solidFill>
                  <a:schemeClr val="tx1"/>
                </a:solidFill>
              </a:rPr>
              <a:t>şi</a:t>
            </a:r>
            <a:r>
              <a:rPr lang="ro-RO" dirty="0">
                <a:solidFill>
                  <a:schemeClr val="tx1"/>
                </a:solidFill>
              </a:rPr>
              <a:t> tutorelui, precum </a:t>
            </a:r>
            <a:r>
              <a:rPr lang="ro-RO" dirty="0" err="1">
                <a:solidFill>
                  <a:schemeClr val="tx1"/>
                </a:solidFill>
              </a:rPr>
              <a:t>şi</a:t>
            </a:r>
            <a:r>
              <a:rPr lang="ro-RO" dirty="0">
                <a:solidFill>
                  <a:schemeClr val="tx1"/>
                </a:solidFill>
              </a:rPr>
              <a:t> în cazul în care ambii </a:t>
            </a:r>
            <a:r>
              <a:rPr lang="ro-RO" dirty="0" err="1">
                <a:solidFill>
                  <a:schemeClr val="tx1"/>
                </a:solidFill>
              </a:rPr>
              <a:t>părinţi</a:t>
            </a:r>
            <a:r>
              <a:rPr lang="ro-RO" dirty="0">
                <a:solidFill>
                  <a:schemeClr val="tx1"/>
                </a:solidFill>
              </a:rPr>
              <a:t> urmează să plece la muncă într-un alt stat</a:t>
            </a:r>
            <a:r>
              <a:rPr lang="ro-RO" dirty="0">
                <a:solidFill>
                  <a:schemeClr val="bg1"/>
                </a:solidFill>
              </a:rPr>
              <a:t>.</a:t>
            </a:r>
          </a:p>
          <a:p>
            <a:pPr algn="ctr"/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50613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6B71D7D-34D0-13C2-F7EA-FF3A70089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20498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o-RO" dirty="0"/>
          </a:p>
        </p:txBody>
      </p:sp>
      <p:sp>
        <p:nvSpPr>
          <p:cNvPr id="4" name="Dreptunghi: colțuri rotunjite 3">
            <a:extLst>
              <a:ext uri="{FF2B5EF4-FFF2-40B4-BE49-F238E27FC236}">
                <a16:creationId xmlns:a16="http://schemas.microsoft.com/office/drawing/2014/main" id="{5948048E-9285-84CF-F248-6081C85835EC}"/>
              </a:ext>
            </a:extLst>
          </p:cNvPr>
          <p:cNvSpPr/>
          <p:nvPr/>
        </p:nvSpPr>
        <p:spPr>
          <a:xfrm>
            <a:off x="762001" y="563277"/>
            <a:ext cx="10422107" cy="2254928"/>
          </a:xfrm>
          <a:prstGeom prst="roundRect">
            <a:avLst/>
          </a:prstGeom>
          <a:solidFill>
            <a:srgbClr val="FBF4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o-RO" dirty="0">
                <a:solidFill>
                  <a:srgbClr val="002060"/>
                </a:solidFill>
              </a:rPr>
              <a:t>Persoana desemnată care se ocupă de </a:t>
            </a:r>
            <a:r>
              <a:rPr lang="ro-RO" dirty="0" err="1">
                <a:solidFill>
                  <a:srgbClr val="002060"/>
                </a:solidFill>
              </a:rPr>
              <a:t>întreţinerea</a:t>
            </a:r>
            <a:r>
              <a:rPr lang="ro-RO" dirty="0">
                <a:solidFill>
                  <a:srgbClr val="002060"/>
                </a:solidFill>
              </a:rPr>
              <a:t> copilului pe perioada </a:t>
            </a:r>
            <a:r>
              <a:rPr lang="ro-RO" dirty="0" err="1">
                <a:solidFill>
                  <a:srgbClr val="002060"/>
                </a:solidFill>
              </a:rPr>
              <a:t>absenţei</a:t>
            </a:r>
            <a:r>
              <a:rPr lang="ro-RO" dirty="0">
                <a:solidFill>
                  <a:srgbClr val="002060"/>
                </a:solidFill>
              </a:rPr>
              <a:t> </a:t>
            </a:r>
            <a:r>
              <a:rPr lang="ro-RO" dirty="0" err="1">
                <a:solidFill>
                  <a:srgbClr val="002060"/>
                </a:solidFill>
              </a:rPr>
              <a:t>părinţilor</a:t>
            </a:r>
            <a:r>
              <a:rPr lang="ro-RO" dirty="0">
                <a:solidFill>
                  <a:srgbClr val="002060"/>
                </a:solidFill>
              </a:rPr>
              <a:t> sau tutorelui, după caz, trebuie: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>
                <a:solidFill>
                  <a:srgbClr val="002060"/>
                </a:solidFill>
              </a:rPr>
              <a:t>să facă parte din familia extinsă sau dintre rudele, altele decât cele de gradul III inclusiv, afinii, prietenii familiei ori ai familiei extinse a copilului </a:t>
            </a:r>
            <a:r>
              <a:rPr lang="ro-RO" dirty="0" err="1">
                <a:solidFill>
                  <a:srgbClr val="002060"/>
                </a:solidFill>
              </a:rPr>
              <a:t>faţă</a:t>
            </a:r>
            <a:r>
              <a:rPr lang="ro-RO" dirty="0">
                <a:solidFill>
                  <a:srgbClr val="002060"/>
                </a:solidFill>
              </a:rPr>
              <a:t> de care acesta a dezvoltat </a:t>
            </a:r>
            <a:r>
              <a:rPr lang="ro-RO" dirty="0" err="1">
                <a:solidFill>
                  <a:srgbClr val="002060"/>
                </a:solidFill>
              </a:rPr>
              <a:t>relaţii</a:t>
            </a:r>
            <a:r>
              <a:rPr lang="ro-RO" dirty="0">
                <a:solidFill>
                  <a:srgbClr val="002060"/>
                </a:solidFill>
              </a:rPr>
              <a:t> de </a:t>
            </a:r>
            <a:r>
              <a:rPr lang="ro-RO" dirty="0" err="1">
                <a:solidFill>
                  <a:srgbClr val="002060"/>
                </a:solidFill>
              </a:rPr>
              <a:t>ataşament</a:t>
            </a:r>
            <a:r>
              <a:rPr lang="ro-RO" dirty="0">
                <a:solidFill>
                  <a:srgbClr val="002060"/>
                </a:solidFill>
              </a:rPr>
              <a:t> sau alături de care s-a bucurat de </a:t>
            </a:r>
            <a:r>
              <a:rPr lang="ro-RO" dirty="0" err="1">
                <a:solidFill>
                  <a:srgbClr val="002060"/>
                </a:solidFill>
              </a:rPr>
              <a:t>viaţa</a:t>
            </a:r>
            <a:r>
              <a:rPr lang="ro-RO" dirty="0">
                <a:solidFill>
                  <a:srgbClr val="002060"/>
                </a:solidFill>
              </a:rPr>
              <a:t> de familie,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dirty="0">
                <a:solidFill>
                  <a:srgbClr val="002060"/>
                </a:solidFill>
              </a:rPr>
              <a:t>să aibă minimum 18 ani </a:t>
            </a:r>
            <a:r>
              <a:rPr lang="ro-RO" dirty="0" err="1">
                <a:solidFill>
                  <a:srgbClr val="002060"/>
                </a:solidFill>
              </a:rPr>
              <a:t>şi</a:t>
            </a:r>
            <a:r>
              <a:rPr lang="ro-RO" dirty="0">
                <a:solidFill>
                  <a:srgbClr val="002060"/>
                </a:solidFill>
              </a:rPr>
              <a:t> să îndeplinească </a:t>
            </a:r>
            <a:r>
              <a:rPr lang="ro-RO" dirty="0" err="1">
                <a:solidFill>
                  <a:srgbClr val="002060"/>
                </a:solidFill>
              </a:rPr>
              <a:t>condiţiile</a:t>
            </a:r>
            <a:r>
              <a:rPr lang="ro-RO" dirty="0">
                <a:solidFill>
                  <a:srgbClr val="002060"/>
                </a:solidFill>
              </a:rPr>
              <a:t> materiale </a:t>
            </a:r>
            <a:r>
              <a:rPr lang="ro-RO" dirty="0" err="1">
                <a:solidFill>
                  <a:srgbClr val="002060"/>
                </a:solidFill>
              </a:rPr>
              <a:t>şi</a:t>
            </a:r>
            <a:r>
              <a:rPr lang="ro-RO" dirty="0">
                <a:solidFill>
                  <a:srgbClr val="002060"/>
                </a:solidFill>
              </a:rPr>
              <a:t> </a:t>
            </a:r>
            <a:r>
              <a:rPr lang="ro-RO" dirty="0" err="1">
                <a:solidFill>
                  <a:srgbClr val="002060"/>
                </a:solidFill>
              </a:rPr>
              <a:t>garanţiile</a:t>
            </a:r>
            <a:r>
              <a:rPr lang="ro-RO" dirty="0">
                <a:solidFill>
                  <a:srgbClr val="002060"/>
                </a:solidFill>
              </a:rPr>
              <a:t> morale necesare </a:t>
            </a:r>
            <a:r>
              <a:rPr lang="ro-RO" dirty="0" err="1">
                <a:solidFill>
                  <a:srgbClr val="002060"/>
                </a:solidFill>
              </a:rPr>
              <a:t>creşterii</a:t>
            </a:r>
            <a:r>
              <a:rPr lang="ro-RO" dirty="0">
                <a:solidFill>
                  <a:srgbClr val="002060"/>
                </a:solidFill>
              </a:rPr>
              <a:t> </a:t>
            </a:r>
            <a:r>
              <a:rPr lang="ro-RO" dirty="0" err="1">
                <a:solidFill>
                  <a:srgbClr val="002060"/>
                </a:solidFill>
              </a:rPr>
              <a:t>şi</a:t>
            </a:r>
            <a:r>
              <a:rPr lang="ro-RO" dirty="0">
                <a:solidFill>
                  <a:srgbClr val="002060"/>
                </a:solidFill>
              </a:rPr>
              <a:t> îngrijirii unui copil. </a:t>
            </a:r>
          </a:p>
        </p:txBody>
      </p:sp>
      <p:sp>
        <p:nvSpPr>
          <p:cNvPr id="5" name="CasetăText 4">
            <a:extLst>
              <a:ext uri="{FF2B5EF4-FFF2-40B4-BE49-F238E27FC236}">
                <a16:creationId xmlns:a16="http://schemas.microsoft.com/office/drawing/2014/main" id="{EC5711FA-BDEC-1826-6178-641315D6F182}"/>
              </a:ext>
            </a:extLst>
          </p:cNvPr>
          <p:cNvSpPr txBox="1"/>
          <p:nvPr/>
        </p:nvSpPr>
        <p:spPr>
          <a:xfrm>
            <a:off x="845596" y="2941130"/>
            <a:ext cx="106776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dirty="0"/>
              <a:t>Serviciile publice de </a:t>
            </a:r>
            <a:r>
              <a:rPr lang="ro-RO" dirty="0" err="1"/>
              <a:t>asistenţă</a:t>
            </a:r>
            <a:r>
              <a:rPr lang="ro-RO" dirty="0"/>
              <a:t> socială organizate la nivelul municipiilor, </a:t>
            </a:r>
            <a:r>
              <a:rPr lang="ro-RO" dirty="0" err="1"/>
              <a:t>oraşelor</a:t>
            </a:r>
            <a:r>
              <a:rPr lang="ro-RO" dirty="0"/>
              <a:t>, comunelor asigură persoanelor desemnate consiliere </a:t>
            </a:r>
            <a:r>
              <a:rPr lang="ro-RO" dirty="0" err="1"/>
              <a:t>şi</a:t>
            </a:r>
            <a:r>
              <a:rPr lang="ro-RO" dirty="0"/>
              <a:t> informare cu privire la răspunderea pentru </a:t>
            </a:r>
            <a:r>
              <a:rPr lang="ro-RO" dirty="0" err="1"/>
              <a:t>creşterea</a:t>
            </a:r>
            <a:r>
              <a:rPr lang="ro-RO" dirty="0"/>
              <a:t> </a:t>
            </a:r>
            <a:r>
              <a:rPr lang="ro-RO" dirty="0" err="1"/>
              <a:t>şi</a:t>
            </a:r>
            <a:r>
              <a:rPr lang="ro-RO" dirty="0"/>
              <a:t> asigurarea dezvoltării copilului pe o perioadă de 6 luni.</a:t>
            </a:r>
          </a:p>
        </p:txBody>
      </p:sp>
      <p:sp>
        <p:nvSpPr>
          <p:cNvPr id="6" name="Dreptunghi: colțuri rotunjite 5">
            <a:extLst>
              <a:ext uri="{FF2B5EF4-FFF2-40B4-BE49-F238E27FC236}">
                <a16:creationId xmlns:a16="http://schemas.microsoft.com/office/drawing/2014/main" id="{63BF8508-077B-605B-791A-749B2FFE07D0}"/>
              </a:ext>
            </a:extLst>
          </p:cNvPr>
          <p:cNvSpPr/>
          <p:nvPr/>
        </p:nvSpPr>
        <p:spPr>
          <a:xfrm>
            <a:off x="762001" y="3864460"/>
            <a:ext cx="10422107" cy="2565648"/>
          </a:xfrm>
          <a:prstGeom prst="roundRect">
            <a:avLst/>
          </a:prstGeom>
          <a:solidFill>
            <a:srgbClr val="D9E0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o-RO" b="1" dirty="0">
                <a:solidFill>
                  <a:srgbClr val="002060"/>
                </a:solidFill>
              </a:rPr>
              <a:t>La solicitarea părintelui sau, după caz, din oficiu, </a:t>
            </a:r>
            <a:r>
              <a:rPr lang="ro-RO" b="1" dirty="0" err="1">
                <a:solidFill>
                  <a:srgbClr val="002060"/>
                </a:solidFill>
              </a:rPr>
              <a:t>instanţa</a:t>
            </a:r>
            <a:r>
              <a:rPr lang="ro-RO" b="1" dirty="0">
                <a:solidFill>
                  <a:srgbClr val="002060"/>
                </a:solidFill>
              </a:rPr>
              <a:t> va dispune delegarea temporară a </a:t>
            </a:r>
            <a:r>
              <a:rPr lang="ro-RO" b="1" dirty="0" err="1">
                <a:solidFill>
                  <a:srgbClr val="002060"/>
                </a:solidFill>
              </a:rPr>
              <a:t>autorităţii</a:t>
            </a:r>
            <a:r>
              <a:rPr lang="ro-RO" b="1" dirty="0">
                <a:solidFill>
                  <a:srgbClr val="002060"/>
                </a:solidFill>
              </a:rPr>
              <a:t> </a:t>
            </a:r>
            <a:r>
              <a:rPr lang="ro-RO" b="1" dirty="0" err="1">
                <a:solidFill>
                  <a:srgbClr val="002060"/>
                </a:solidFill>
              </a:rPr>
              <a:t>părinteşti</a:t>
            </a:r>
            <a:r>
              <a:rPr lang="ro-RO" b="1" dirty="0">
                <a:solidFill>
                  <a:srgbClr val="002060"/>
                </a:solidFill>
              </a:rPr>
              <a:t> cu privire la persoana copilului, pentru o perioadă de maximum un an, către persoana desemnată să se ocupe de </a:t>
            </a:r>
            <a:r>
              <a:rPr lang="ro-RO" b="1" dirty="0" err="1">
                <a:solidFill>
                  <a:srgbClr val="002060"/>
                </a:solidFill>
              </a:rPr>
              <a:t>întreţinerea</a:t>
            </a:r>
            <a:r>
              <a:rPr lang="ro-RO" b="1" dirty="0">
                <a:solidFill>
                  <a:srgbClr val="002060"/>
                </a:solidFill>
              </a:rPr>
              <a:t> copilului pe perioada </a:t>
            </a:r>
            <a:r>
              <a:rPr lang="ro-RO" b="1" dirty="0" err="1">
                <a:solidFill>
                  <a:srgbClr val="002060"/>
                </a:solidFill>
              </a:rPr>
              <a:t>absenţei</a:t>
            </a:r>
            <a:r>
              <a:rPr lang="ro-RO" b="1" dirty="0">
                <a:solidFill>
                  <a:srgbClr val="002060"/>
                </a:solidFill>
              </a:rPr>
              <a:t> </a:t>
            </a:r>
            <a:r>
              <a:rPr lang="ro-RO" b="1" dirty="0" err="1">
                <a:solidFill>
                  <a:srgbClr val="002060"/>
                </a:solidFill>
              </a:rPr>
              <a:t>părinţilor</a:t>
            </a:r>
            <a:r>
              <a:rPr lang="ro-RO" b="1" dirty="0">
                <a:solidFill>
                  <a:srgbClr val="002060"/>
                </a:solidFill>
              </a:rPr>
              <a:t> sau tutorelui. </a:t>
            </a:r>
          </a:p>
          <a:p>
            <a:r>
              <a:rPr lang="ro-RO" dirty="0">
                <a:solidFill>
                  <a:srgbClr val="002060"/>
                </a:solidFill>
              </a:rPr>
              <a:t>În </a:t>
            </a:r>
            <a:r>
              <a:rPr lang="ro-RO" dirty="0" err="1">
                <a:solidFill>
                  <a:srgbClr val="002060"/>
                </a:solidFill>
              </a:rPr>
              <a:t>situaţia</a:t>
            </a:r>
            <a:r>
              <a:rPr lang="ro-RO" dirty="0">
                <a:solidFill>
                  <a:srgbClr val="002060"/>
                </a:solidFill>
              </a:rPr>
              <a:t> în care </a:t>
            </a:r>
            <a:r>
              <a:rPr lang="ro-RO" dirty="0" err="1">
                <a:solidFill>
                  <a:srgbClr val="002060"/>
                </a:solidFill>
              </a:rPr>
              <a:t>părinţii</a:t>
            </a:r>
            <a:r>
              <a:rPr lang="ro-RO" dirty="0">
                <a:solidFill>
                  <a:srgbClr val="002060"/>
                </a:solidFill>
              </a:rPr>
              <a:t> nu revin în </a:t>
            </a:r>
            <a:r>
              <a:rPr lang="ro-RO" dirty="0" err="1">
                <a:solidFill>
                  <a:srgbClr val="002060"/>
                </a:solidFill>
              </a:rPr>
              <a:t>ţară</a:t>
            </a:r>
            <a:r>
              <a:rPr lang="ro-RO" dirty="0">
                <a:solidFill>
                  <a:srgbClr val="002060"/>
                </a:solidFill>
              </a:rPr>
              <a:t>, </a:t>
            </a:r>
            <a:r>
              <a:rPr lang="ro-RO" dirty="0" err="1">
                <a:solidFill>
                  <a:srgbClr val="002060"/>
                </a:solidFill>
              </a:rPr>
              <a:t>instanţa</a:t>
            </a:r>
            <a:r>
              <a:rPr lang="ro-RO" dirty="0">
                <a:solidFill>
                  <a:srgbClr val="002060"/>
                </a:solidFill>
              </a:rPr>
              <a:t> poate prelungi succesiv delegarea temporară, pe durata lipsei acestora, pentru perioade de cel mult un an. Acordul persoanei căreia urmează să-i fie delegată autoritatea părintească se exprimă de către aceasta personal, în </a:t>
            </a:r>
            <a:r>
              <a:rPr lang="ro-RO" dirty="0" err="1">
                <a:solidFill>
                  <a:srgbClr val="002060"/>
                </a:solidFill>
              </a:rPr>
              <a:t>faţa</a:t>
            </a:r>
            <a:r>
              <a:rPr lang="ro-RO" dirty="0">
                <a:solidFill>
                  <a:srgbClr val="002060"/>
                </a:solidFill>
              </a:rPr>
              <a:t> </a:t>
            </a:r>
            <a:r>
              <a:rPr lang="ro-RO" dirty="0" err="1">
                <a:solidFill>
                  <a:srgbClr val="002060"/>
                </a:solidFill>
              </a:rPr>
              <a:t>instanţei</a:t>
            </a:r>
            <a:r>
              <a:rPr lang="ro-RO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2352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6B71D7D-34D0-13C2-F7EA-FF3A70089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20498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o-RO" dirty="0"/>
          </a:p>
        </p:txBody>
      </p:sp>
      <p:sp>
        <p:nvSpPr>
          <p:cNvPr id="4" name="Dreptunghi: colțuri rotunjite 3">
            <a:extLst>
              <a:ext uri="{FF2B5EF4-FFF2-40B4-BE49-F238E27FC236}">
                <a16:creationId xmlns:a16="http://schemas.microsoft.com/office/drawing/2014/main" id="{5948048E-9285-84CF-F248-6081C85835EC}"/>
              </a:ext>
            </a:extLst>
          </p:cNvPr>
          <p:cNvSpPr/>
          <p:nvPr/>
        </p:nvSpPr>
        <p:spPr>
          <a:xfrm>
            <a:off x="657224" y="381500"/>
            <a:ext cx="10306975" cy="273432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cererea pentru delegarea temporară a </a:t>
            </a:r>
            <a:r>
              <a:rPr lang="ro-RO" sz="1800" b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autorităţii</a:t>
            </a:r>
            <a:r>
              <a:rPr lang="ro-RO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800" b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părinteşti</a:t>
            </a:r>
            <a:r>
              <a:rPr lang="ro-RO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cu privire la persoana copilului se </a:t>
            </a:r>
            <a:r>
              <a:rPr lang="ro-RO" sz="1800" b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ataşează</a:t>
            </a:r>
            <a:r>
              <a:rPr lang="ro-RO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acte din care să rezulte îndeplinirea </a:t>
            </a:r>
            <a:r>
              <a:rPr lang="ro-RO" sz="1800" b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condiţiilor</a:t>
            </a:r>
            <a:r>
              <a:rPr lang="ro-RO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prevăzute, respectiv:</a:t>
            </a:r>
            <a:endParaRPr lang="en-US" sz="1800" b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să facă parte din familia extinsă sau dintre rudele, altele decât cele de gradul III inclusiv, afinii, prietenii familiei ori ai familiei extinse a copilului </a:t>
            </a:r>
            <a:r>
              <a:rPr lang="ro-RO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faţă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care acesta a dezvoltat </a:t>
            </a:r>
            <a:r>
              <a:rPr lang="ro-RO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relaţii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ro-RO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ataşament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sau alături de care s-a bucurat de </a:t>
            </a:r>
            <a:r>
              <a:rPr lang="ro-RO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viaţa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familie,</a:t>
            </a:r>
          </a:p>
          <a:p>
            <a:pPr marL="285750" indent="-285750">
              <a:buFontTx/>
              <a:buChar char="-"/>
            </a:pP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să aibă minimum 18 ani</a:t>
            </a:r>
            <a:r>
              <a:rPr 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endParaRPr lang="ro-RO" sz="18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să îndeplinească </a:t>
            </a:r>
            <a:r>
              <a:rPr lang="ro-RO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condiţiile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materiale </a:t>
            </a:r>
            <a:r>
              <a:rPr lang="ro-RO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garanţiile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morale necesare </a:t>
            </a:r>
            <a:r>
              <a:rPr lang="ro-RO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creşterii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îngrijirii unui copil, precum </a:t>
            </a:r>
            <a:r>
              <a:rPr lang="ro-RO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raportul de anchetă psihosocială întocmit de serviciul public de </a:t>
            </a:r>
            <a:r>
              <a:rPr lang="ro-RO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asistenţă</a:t>
            </a:r>
            <a:r>
              <a:rPr lang="ro-RO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socială de la domiciliul persoanei desemnate.</a:t>
            </a:r>
          </a:p>
          <a:p>
            <a:endParaRPr lang="ro-RO" dirty="0">
              <a:solidFill>
                <a:schemeClr val="tx1"/>
              </a:solidFill>
            </a:endParaRPr>
          </a:p>
        </p:txBody>
      </p:sp>
      <p:sp>
        <p:nvSpPr>
          <p:cNvPr id="6" name="Dreptunghi: colțuri rotunjite 5">
            <a:extLst>
              <a:ext uri="{FF2B5EF4-FFF2-40B4-BE49-F238E27FC236}">
                <a16:creationId xmlns:a16="http://schemas.microsoft.com/office/drawing/2014/main" id="{63BF8508-077B-605B-791A-749B2FFE07D0}"/>
              </a:ext>
            </a:extLst>
          </p:cNvPr>
          <p:cNvSpPr/>
          <p:nvPr/>
        </p:nvSpPr>
        <p:spPr>
          <a:xfrm>
            <a:off x="854474" y="4439261"/>
            <a:ext cx="10306975" cy="195667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o-RO" b="1" dirty="0">
                <a:solidFill>
                  <a:schemeClr val="tx1"/>
                </a:solidFill>
              </a:rPr>
              <a:t>La solicitarea părintelui sau, după caz, din oficiu, </a:t>
            </a:r>
            <a:r>
              <a:rPr lang="ro-RO" b="1" dirty="0" err="1">
                <a:solidFill>
                  <a:schemeClr val="tx1"/>
                </a:solidFill>
              </a:rPr>
              <a:t>instanţa</a:t>
            </a:r>
            <a:r>
              <a:rPr lang="ro-RO" b="1" dirty="0">
                <a:solidFill>
                  <a:schemeClr val="tx1"/>
                </a:solidFill>
              </a:rPr>
              <a:t> va dispune delegarea temporară a </a:t>
            </a:r>
            <a:r>
              <a:rPr lang="ro-RO" b="1" dirty="0" err="1">
                <a:solidFill>
                  <a:schemeClr val="tx1"/>
                </a:solidFill>
              </a:rPr>
              <a:t>autorităţii</a:t>
            </a:r>
            <a:r>
              <a:rPr lang="ro-RO" b="1" dirty="0">
                <a:solidFill>
                  <a:schemeClr val="tx1"/>
                </a:solidFill>
              </a:rPr>
              <a:t> </a:t>
            </a:r>
            <a:r>
              <a:rPr lang="ro-RO" b="1" dirty="0" err="1">
                <a:solidFill>
                  <a:schemeClr val="tx1"/>
                </a:solidFill>
              </a:rPr>
              <a:t>părinteşti</a:t>
            </a:r>
            <a:r>
              <a:rPr lang="ro-RO" b="1" dirty="0">
                <a:solidFill>
                  <a:schemeClr val="tx1"/>
                </a:solidFill>
              </a:rPr>
              <a:t> cu privire la persoana copilului, pentru o perioadă de maximum un an, către persoana desemnată să se ocupe de </a:t>
            </a:r>
            <a:r>
              <a:rPr lang="ro-RO" b="1" dirty="0" err="1">
                <a:solidFill>
                  <a:schemeClr val="tx1"/>
                </a:solidFill>
              </a:rPr>
              <a:t>întreţinerea</a:t>
            </a:r>
            <a:r>
              <a:rPr lang="ro-RO" b="1" dirty="0">
                <a:solidFill>
                  <a:schemeClr val="tx1"/>
                </a:solidFill>
              </a:rPr>
              <a:t> copilului pe perioada </a:t>
            </a:r>
            <a:r>
              <a:rPr lang="ro-RO" b="1" dirty="0" err="1">
                <a:solidFill>
                  <a:schemeClr val="tx1"/>
                </a:solidFill>
              </a:rPr>
              <a:t>absenţei</a:t>
            </a:r>
            <a:r>
              <a:rPr lang="ro-RO" b="1" dirty="0">
                <a:solidFill>
                  <a:schemeClr val="tx1"/>
                </a:solidFill>
              </a:rPr>
              <a:t> </a:t>
            </a:r>
            <a:r>
              <a:rPr lang="ro-RO" b="1" dirty="0" err="1">
                <a:solidFill>
                  <a:schemeClr val="tx1"/>
                </a:solidFill>
              </a:rPr>
              <a:t>părinţilor</a:t>
            </a:r>
            <a:r>
              <a:rPr lang="ro-RO" b="1" dirty="0">
                <a:solidFill>
                  <a:schemeClr val="tx1"/>
                </a:solidFill>
              </a:rPr>
              <a:t> sau tutorelui. </a:t>
            </a:r>
          </a:p>
          <a:p>
            <a:r>
              <a:rPr lang="ro-RO" dirty="0">
                <a:solidFill>
                  <a:schemeClr val="tx1"/>
                </a:solidFill>
              </a:rPr>
              <a:t>În </a:t>
            </a:r>
            <a:r>
              <a:rPr lang="ro-RO" dirty="0" err="1">
                <a:solidFill>
                  <a:schemeClr val="tx1"/>
                </a:solidFill>
              </a:rPr>
              <a:t>situaţia</a:t>
            </a:r>
            <a:r>
              <a:rPr lang="ro-RO" dirty="0">
                <a:solidFill>
                  <a:schemeClr val="tx1"/>
                </a:solidFill>
              </a:rPr>
              <a:t> în care </a:t>
            </a:r>
            <a:r>
              <a:rPr lang="ro-RO" dirty="0" err="1">
                <a:solidFill>
                  <a:schemeClr val="tx1"/>
                </a:solidFill>
              </a:rPr>
              <a:t>părinţii</a:t>
            </a:r>
            <a:r>
              <a:rPr lang="ro-RO" dirty="0">
                <a:solidFill>
                  <a:schemeClr val="tx1"/>
                </a:solidFill>
              </a:rPr>
              <a:t> nu revin în </a:t>
            </a:r>
            <a:r>
              <a:rPr lang="ro-RO" dirty="0" err="1">
                <a:solidFill>
                  <a:schemeClr val="tx1"/>
                </a:solidFill>
              </a:rPr>
              <a:t>ţară</a:t>
            </a:r>
            <a:r>
              <a:rPr lang="ro-RO" dirty="0">
                <a:solidFill>
                  <a:schemeClr val="tx1"/>
                </a:solidFill>
              </a:rPr>
              <a:t>, </a:t>
            </a:r>
            <a:r>
              <a:rPr lang="ro-RO" dirty="0" err="1">
                <a:solidFill>
                  <a:schemeClr val="tx1"/>
                </a:solidFill>
              </a:rPr>
              <a:t>instanţa</a:t>
            </a:r>
            <a:r>
              <a:rPr lang="ro-RO" dirty="0">
                <a:solidFill>
                  <a:schemeClr val="tx1"/>
                </a:solidFill>
              </a:rPr>
              <a:t> poate prelungi succesiv delegarea temporară, pe durata lipsei acestora, pentru perioade de cel mult un an. Acordul persoanei căreia urmează să-i fie delegată autoritatea părintească se exprimă de către aceasta personal, în </a:t>
            </a:r>
            <a:r>
              <a:rPr lang="ro-RO" dirty="0" err="1">
                <a:solidFill>
                  <a:schemeClr val="tx1"/>
                </a:solidFill>
              </a:rPr>
              <a:t>faţa</a:t>
            </a:r>
            <a:r>
              <a:rPr lang="ro-RO" dirty="0">
                <a:solidFill>
                  <a:schemeClr val="tx1"/>
                </a:solidFill>
              </a:rPr>
              <a:t> </a:t>
            </a:r>
            <a:r>
              <a:rPr lang="ro-RO" dirty="0" err="1">
                <a:solidFill>
                  <a:schemeClr val="tx1"/>
                </a:solidFill>
              </a:rPr>
              <a:t>instanţei</a:t>
            </a:r>
            <a:r>
              <a:rPr lang="ro-RO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CasetăText 6">
            <a:extLst>
              <a:ext uri="{FF2B5EF4-FFF2-40B4-BE49-F238E27FC236}">
                <a16:creationId xmlns:a16="http://schemas.microsoft.com/office/drawing/2014/main" id="{BBEBF6EE-DBF4-49D8-1E6D-8F93BD8E798B}"/>
              </a:ext>
            </a:extLst>
          </p:cNvPr>
          <p:cNvSpPr txBox="1"/>
          <p:nvPr/>
        </p:nvSpPr>
        <p:spPr>
          <a:xfrm>
            <a:off x="925772" y="3115822"/>
            <a:ext cx="1023567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Cererea se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soluţionează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în procedură necontencioasă, potrivit Codului de procedură civilă. </a:t>
            </a:r>
          </a:p>
          <a:p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Soluţionarea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cererii de delegare a drepturilor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îndatoririlor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părinteşti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face în termen de </a:t>
            </a:r>
            <a:r>
              <a:rPr lang="ro-RO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zile de la depunerea acesteia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Hotărârea va cuprinde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menţionarea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expresă a drepturilor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îndatoririlor care se deleagă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perioada pentru care are loc delegarea.</a:t>
            </a:r>
          </a:p>
        </p:txBody>
      </p:sp>
    </p:spTree>
    <p:extLst>
      <p:ext uri="{BB962C8B-B14F-4D97-AF65-F5344CB8AC3E}">
        <p14:creationId xmlns:p14="http://schemas.microsoft.com/office/powerpoint/2010/main" val="2659204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6B71D7D-34D0-13C2-F7EA-FF3A70089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20498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ro-R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o-RO" dirty="0"/>
          </a:p>
        </p:txBody>
      </p:sp>
      <p:sp>
        <p:nvSpPr>
          <p:cNvPr id="4" name="Dreptunghi: colțuri rotunjite 3">
            <a:extLst>
              <a:ext uri="{FF2B5EF4-FFF2-40B4-BE49-F238E27FC236}">
                <a16:creationId xmlns:a16="http://schemas.microsoft.com/office/drawing/2014/main" id="{5948048E-9285-84CF-F248-6081C85835EC}"/>
              </a:ext>
            </a:extLst>
          </p:cNvPr>
          <p:cNvSpPr/>
          <p:nvPr/>
        </p:nvSpPr>
        <p:spPr>
          <a:xfrm>
            <a:off x="1211659" y="386823"/>
            <a:ext cx="10306975" cy="13272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După ce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instanţa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hotărăşte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delegarea drepturilor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părinteşti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persoana în sarcina căreia cad îngrijirea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creşterea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copilului trebuie </a:t>
            </a:r>
            <a:r>
              <a:rPr lang="ro-RO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să urmeze, obligatoriu, un program de consiliere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pentru a preveni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situaţii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conflict, neadaptare sau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neglijenţă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în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relaţia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cu minorul, pe o perioadă de 6 luni.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Instanţa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judecată va comunica o copie a hotărârii de delegare primarului de la domiciliul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părinţilor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sau tutorelui, precum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primarului de la domiciliul persoanei căreia i se acordă delegarea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autorităţii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6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părinteşti</a:t>
            </a:r>
            <a:r>
              <a:rPr lang="ro-RO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Dreptunghi: colțuri rotunjite 5">
            <a:extLst>
              <a:ext uri="{FF2B5EF4-FFF2-40B4-BE49-F238E27FC236}">
                <a16:creationId xmlns:a16="http://schemas.microsoft.com/office/drawing/2014/main" id="{63BF8508-077B-605B-791A-749B2FFE07D0}"/>
              </a:ext>
            </a:extLst>
          </p:cNvPr>
          <p:cNvSpPr/>
          <p:nvPr/>
        </p:nvSpPr>
        <p:spPr>
          <a:xfrm>
            <a:off x="497150" y="2246282"/>
            <a:ext cx="4314548" cy="337772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o-RO" dirty="0">
              <a:solidFill>
                <a:schemeClr val="tx1"/>
              </a:solidFill>
            </a:endParaRPr>
          </a:p>
        </p:txBody>
      </p:sp>
      <p:sp>
        <p:nvSpPr>
          <p:cNvPr id="7" name="CasetăText 6">
            <a:extLst>
              <a:ext uri="{FF2B5EF4-FFF2-40B4-BE49-F238E27FC236}">
                <a16:creationId xmlns:a16="http://schemas.microsoft.com/office/drawing/2014/main" id="{BBEBF6EE-DBF4-49D8-1E6D-8F93BD8E798B}"/>
              </a:ext>
            </a:extLst>
          </p:cNvPr>
          <p:cNvSpPr txBox="1"/>
          <p:nvPr/>
        </p:nvSpPr>
        <p:spPr>
          <a:xfrm>
            <a:off x="886864" y="2300016"/>
            <a:ext cx="3766216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Procedura de monitorizare a modului de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creştere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îngrijire a copilului cu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părinţi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plecaţi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muncă în străinătate, precum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serviciile de care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aceştia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pot beneficia au fost stabilite prin </a:t>
            </a:r>
            <a:r>
              <a:rPr lang="ro-RO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Hotărârea Guvernului nr. 691/2015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pentru aprobarea Procedurii de monitorizare a modului de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creştere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îngrijire a copilului cu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părinţi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plecaţi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muncă în străinătate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serviciilor de care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aceştia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pot beneficia, precum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pentru aprobarea Metodologiei de lucru privind colaborarea dintre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direcţiile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generale de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asistenţă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socială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protecţia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copilului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serviciile publice de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asistenţă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socială </a:t>
            </a:r>
            <a:r>
              <a:rPr lang="ro-RO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modelului standard al documentelor elaborate de către acestea.</a:t>
            </a:r>
          </a:p>
        </p:txBody>
      </p:sp>
      <p:sp>
        <p:nvSpPr>
          <p:cNvPr id="3" name="Dreptunghi: colțuri rotunjite 2">
            <a:extLst>
              <a:ext uri="{FF2B5EF4-FFF2-40B4-BE49-F238E27FC236}">
                <a16:creationId xmlns:a16="http://schemas.microsoft.com/office/drawing/2014/main" id="{5B6AFA31-0E36-A5CB-5655-011E88A6D9BF}"/>
              </a:ext>
            </a:extLst>
          </p:cNvPr>
          <p:cNvSpPr/>
          <p:nvPr/>
        </p:nvSpPr>
        <p:spPr>
          <a:xfrm>
            <a:off x="7573115" y="2876364"/>
            <a:ext cx="3945519" cy="2621085"/>
          </a:xfrm>
          <a:prstGeom prst="roundRect">
            <a:avLst/>
          </a:prstGeom>
          <a:solidFill>
            <a:srgbClr val="C3F9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o-RO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Serviciul public de </a:t>
            </a:r>
            <a:r>
              <a:rPr lang="ro-RO" sz="16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asistenţă</a:t>
            </a:r>
            <a:r>
              <a:rPr lang="ro-RO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socială </a:t>
            </a:r>
            <a:r>
              <a:rPr lang="ro-RO" sz="16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ro-RO" sz="16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entrul</a:t>
            </a:r>
            <a:r>
              <a:rPr lang="ro-RO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</a:t>
            </a:r>
            <a:r>
              <a:rPr lang="ro-RO" sz="16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udeţean</a:t>
            </a:r>
            <a:r>
              <a:rPr lang="ro-RO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ro-RO" sz="16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esurse</a:t>
            </a:r>
            <a:r>
              <a:rPr lang="ro-RO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6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ro-RO" sz="16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sistenţă</a:t>
            </a:r>
            <a:r>
              <a:rPr lang="ro-RO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ro-RO" sz="1600" b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ducaţională</a:t>
            </a:r>
            <a:r>
              <a:rPr lang="ro-RO" sz="1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sz="16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 </a:t>
            </a:r>
            <a:r>
              <a:rPr lang="ro-RO" sz="1600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obligaţia</a:t>
            </a:r>
            <a:r>
              <a:rPr lang="ro-RO" sz="16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a dezvolta servicii de consiliere specializată destinate copilului care a revenit în </a:t>
            </a:r>
            <a:r>
              <a:rPr lang="ro-RO" sz="1600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ţară</a:t>
            </a:r>
            <a:r>
              <a:rPr lang="ro-RO" sz="16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după o perioadă de </a:t>
            </a:r>
            <a:r>
              <a:rPr lang="ro-RO" sz="1600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şedere</a:t>
            </a:r>
            <a:r>
              <a:rPr lang="ro-RO" sz="16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în străinătate alături de </a:t>
            </a:r>
            <a:r>
              <a:rPr lang="ro-RO" sz="1600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părinţi</a:t>
            </a:r>
            <a:r>
              <a:rPr lang="ro-RO" sz="16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mai mare de un an.</a:t>
            </a:r>
          </a:p>
        </p:txBody>
      </p:sp>
      <p:pic>
        <p:nvPicPr>
          <p:cNvPr id="2050" name="Picture 2" descr="Monitorizarea copiilor post infectie COVID-19 | Reginamaria.ro">
            <a:extLst>
              <a:ext uri="{FF2B5EF4-FFF2-40B4-BE49-F238E27FC236}">
                <a16:creationId xmlns:a16="http://schemas.microsoft.com/office/drawing/2014/main" id="{7A3E6FF5-2521-CBB7-19E3-370CDCF83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719" y="1704513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992974"/>
      </p:ext>
    </p:extLst>
  </p:cSld>
  <p:clrMapOvr>
    <a:masterClrMapping/>
  </p:clrMapOvr>
</p:sld>
</file>

<file path=ppt/theme/theme1.xml><?xml version="1.0" encoding="utf-8"?>
<a:theme xmlns:a="http://schemas.openxmlformats.org/drawingml/2006/main" name="Bază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ză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ză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TM03457444[[fn=Bază]]</Template>
  <TotalTime>124</TotalTime>
  <Words>966</Words>
  <Application>Microsoft Office PowerPoint</Application>
  <PresentationFormat>Ecran lat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5</vt:i4>
      </vt:variant>
    </vt:vector>
  </HeadingPairs>
  <TitlesOfParts>
    <vt:vector size="8" baseType="lpstr">
      <vt:lpstr>Arial</vt:lpstr>
      <vt:lpstr>Corbel</vt:lpstr>
      <vt:lpstr>Bază</vt:lpstr>
      <vt:lpstr>Protecția copilului cu părinți plecați la muncă în străinătate   </vt:lpstr>
      <vt:lpstr>  Legea nr. 272 din 21 iunie 2004 privind protecţia şi promovarea drepturilor copilului, republicată, reglementează în secţiunea a 4-a ”Protecţia copilului cu părinţi plecaţi la muncă în străinătate” </vt:lpstr>
      <vt:lpstr>  </vt:lpstr>
      <vt:lpstr>  </vt:lpstr>
      <vt:lpstr>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Protecția copilului cu părinți plecați la muncă în străinătate   </dc:title>
  <dc:creator>ariton.monalisa</dc:creator>
  <cp:lastModifiedBy>ariton.monalisa</cp:lastModifiedBy>
  <cp:revision>2</cp:revision>
  <dcterms:created xsi:type="dcterms:W3CDTF">2022-12-27T10:57:04Z</dcterms:created>
  <dcterms:modified xsi:type="dcterms:W3CDTF">2023-01-09T08:30:33Z</dcterms:modified>
</cp:coreProperties>
</file>